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Lustria"/>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ustri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a8a4557a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a8a4557a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8a4557ac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8a4557ac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13fa9b66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13fa9b66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13fa9b66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13fa9b66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15c21afb5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15c21afb5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15c21afb5_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015c21afb5_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13fa9b66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13fa9b66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15c21afb5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015c21afb5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13fa9b66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13fa9b66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13fa9b66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13fa9b66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13fa9b66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13fa9b66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13fa9b66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13fa9b66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13fa9b66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13fa9b66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9afc7710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9afc7710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5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hyperlink" Target="https://www.veterans.gc.ca/eng/remembrance/people-and-stories/faces-of-freed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5.jpg"/><Relationship Id="rId10" Type="http://schemas.openxmlformats.org/officeDocument/2006/relationships/image" Target="../media/image20.jpg"/><Relationship Id="rId9" Type="http://schemas.openxmlformats.org/officeDocument/2006/relationships/image" Target="../media/image19.jpg"/><Relationship Id="rId5" Type="http://schemas.openxmlformats.org/officeDocument/2006/relationships/image" Target="../media/image11.jpg"/><Relationship Id="rId6" Type="http://schemas.openxmlformats.org/officeDocument/2006/relationships/image" Target="../media/image5.jpg"/><Relationship Id="rId7" Type="http://schemas.openxmlformats.org/officeDocument/2006/relationships/image" Target="../media/image16.jpg"/><Relationship Id="rId8"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hyperlink" Target="http://www.youtube.com/watch?v=MkBCsAbO0Es" TargetMode="External"/><Relationship Id="rId5"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hyperlink" Target="http://drive.google.com/file/d/1Oh3vDcEolnCBKJfgkC8_UFSll2yxwNzo/view" TargetMode="External"/><Relationship Id="rId5" Type="http://schemas.openxmlformats.org/officeDocument/2006/relationships/image" Target="../media/image1.png"/><Relationship Id="rId6" Type="http://schemas.openxmlformats.org/officeDocument/2006/relationships/hyperlink" Target="http://drive.google.com/file/d/1_H2h1FAfNNff98NfWX-A5WnUclc1RQFU/view" TargetMode="External"/><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hyperlink" Target="http://www.youtube.com/watch?v=88Fo_h2DNdY" TargetMode="External"/><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hyperlink" Target="http://drive.google.com/file/d/1cOBE-u7t7Qd_fhXTIH25SfzERWXHNPES/view" TargetMode="External"/><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hyperlink" Target="http://www.youtube.com/watch?v=2kX_3y3u5Uo" TargetMode="External"/><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hyperlink" Target="http://drive.google.com/file/d/10pTJwDDdiPRqgf58Hs0tVa6HAX0d-5an/view" TargetMode="External"/><Relationship Id="rId5" Type="http://schemas.openxmlformats.org/officeDocument/2006/relationships/image" Target="../media/image2.png"/><Relationship Id="rId6" Type="http://schemas.openxmlformats.org/officeDocument/2006/relationships/hyperlink" Target="http://drive.google.com/file/d/1JaywplOkZ6qsoIpt92oJmtSzMSUZD3Pv/view" TargetMode="External"/><Relationship Id="rId7" Type="http://schemas.openxmlformats.org/officeDocument/2006/relationships/hyperlink" Target="http://drive.google.com/file/d/1Cwn8kSXaOTo1j92-3ipW3kVnaEYmW8GU/vie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www.youtube.com/watch?v=QrkgV5bl7kQ" TargetMode="External"/><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http://www.youtube.com/watch?v=sa47PwqggAM" TargetMode="External"/><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40000"/>
          </a:blip>
          <a:srcRect b="0" l="-11460" r="11459" t="0"/>
          <a:stretch/>
        </p:blipFill>
        <p:spPr>
          <a:xfrm>
            <a:off x="-1241825" y="0"/>
            <a:ext cx="10385823" cy="5143500"/>
          </a:xfrm>
          <a:prstGeom prst="rect">
            <a:avLst/>
          </a:prstGeom>
          <a:noFill/>
          <a:ln>
            <a:noFill/>
          </a:ln>
        </p:spPr>
      </p:pic>
      <p:sp>
        <p:nvSpPr>
          <p:cNvPr id="55" name="Google Shape;55;p13"/>
          <p:cNvSpPr txBox="1"/>
          <p:nvPr>
            <p:ph type="title"/>
          </p:nvPr>
        </p:nvSpPr>
        <p:spPr>
          <a:xfrm>
            <a:off x="729750" y="1682250"/>
            <a:ext cx="7360200" cy="110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900"/>
              <a:t>Remembrance Day Ceremony</a:t>
            </a:r>
            <a:endParaRPr b="1" sz="2900"/>
          </a:p>
          <a:p>
            <a:pPr indent="0" lvl="0" marL="0" rtl="0" algn="ctr">
              <a:spcBef>
                <a:spcPts val="0"/>
              </a:spcBef>
              <a:spcAft>
                <a:spcPts val="0"/>
              </a:spcAft>
              <a:buNone/>
            </a:pPr>
            <a:r>
              <a:rPr b="1" lang="en" sz="2900"/>
              <a:t>Tamworth E.S</a:t>
            </a:r>
            <a:endParaRPr b="1" sz="2900"/>
          </a:p>
          <a:p>
            <a:pPr indent="0" lvl="0" marL="0" rtl="0" algn="ctr">
              <a:spcBef>
                <a:spcPts val="0"/>
              </a:spcBef>
              <a:spcAft>
                <a:spcPts val="0"/>
              </a:spcAft>
              <a:buNone/>
            </a:pPr>
            <a:r>
              <a:rPr lang="en" sz="2900"/>
              <a:t>November 11, 2021</a:t>
            </a:r>
            <a:endParaRPr sz="2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2"/>
          <p:cNvSpPr txBox="1"/>
          <p:nvPr/>
        </p:nvSpPr>
        <p:spPr>
          <a:xfrm>
            <a:off x="5505550" y="451900"/>
            <a:ext cx="3999000" cy="96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u="sng">
                <a:solidFill>
                  <a:schemeClr val="lt1"/>
                </a:solidFill>
                <a:hlinkClick r:id="rId4">
                  <a:extLst>
                    <a:ext uri="{A12FA001-AC4F-418D-AE19-62706E023703}">
                      <ahyp:hlinkClr val="tx"/>
                    </a:ext>
                  </a:extLst>
                </a:hlinkClick>
              </a:rPr>
              <a:t>Faces of Freedom</a:t>
            </a:r>
            <a:endParaRPr sz="2300">
              <a:solidFill>
                <a:schemeClr val="lt1"/>
              </a:solidFill>
            </a:endParaRPr>
          </a:p>
        </p:txBody>
      </p:sp>
      <p:sp>
        <p:nvSpPr>
          <p:cNvPr id="122" name="Google Shape;122;p22"/>
          <p:cNvSpPr txBox="1"/>
          <p:nvPr/>
        </p:nvSpPr>
        <p:spPr>
          <a:xfrm>
            <a:off x="1784725" y="29825"/>
            <a:ext cx="5639400" cy="107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t>Faces of Freedom Website</a:t>
            </a:r>
            <a:endParaRPr b="1" sz="2800"/>
          </a:p>
          <a:p>
            <a:pPr indent="0" lvl="0" marL="0" rtl="0" algn="ctr">
              <a:spcBef>
                <a:spcPts val="0"/>
              </a:spcBef>
              <a:spcAft>
                <a:spcPts val="0"/>
              </a:spcAft>
              <a:buNone/>
            </a:pPr>
            <a:r>
              <a:rPr lang="en" sz="2800"/>
              <a:t>Link to the website</a:t>
            </a:r>
            <a:endParaRPr sz="2800"/>
          </a:p>
        </p:txBody>
      </p:sp>
      <p:sp>
        <p:nvSpPr>
          <p:cNvPr id="123" name="Google Shape;123;p22"/>
          <p:cNvSpPr txBox="1"/>
          <p:nvPr/>
        </p:nvSpPr>
        <p:spPr>
          <a:xfrm>
            <a:off x="308100" y="1228300"/>
            <a:ext cx="3247200" cy="17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rPr>
              <a:t>T</a:t>
            </a:r>
            <a:r>
              <a:rPr lang="en" sz="2400">
                <a:solidFill>
                  <a:schemeClr val="dk1"/>
                </a:solidFill>
              </a:rPr>
              <a:t>hank you very much for your serious attention to our program this morning. </a:t>
            </a:r>
            <a:endParaRPr/>
          </a:p>
        </p:txBody>
      </p:sp>
      <p:sp>
        <p:nvSpPr>
          <p:cNvPr id="124" name="Google Shape;124;p22"/>
          <p:cNvSpPr txBox="1"/>
          <p:nvPr/>
        </p:nvSpPr>
        <p:spPr>
          <a:xfrm>
            <a:off x="5221350" y="1228300"/>
            <a:ext cx="3376500" cy="17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rPr>
              <a:t>Explore stories of fellow Canadians, some of whom bravely defended our freedom.</a:t>
            </a:r>
            <a:r>
              <a:rPr lang="en" sz="2400">
                <a:solidFill>
                  <a:schemeClr val="dk1"/>
                </a:solidFil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500"/>
                                        <p:tgtEl>
                                          <p:spTgt spid="12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childTnLst>
                          </p:cTn>
                        </p:par>
                        <p:par>
                          <p:cTn fill="hold">
                            <p:stCondLst>
                              <p:cond delay="4500"/>
                            </p:stCondLst>
                            <p:childTnLst>
                              <p:par>
                                <p:cTn fill="hold" nodeType="after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2000"/>
                                        <p:tgtEl>
                                          <p:spTgt spid="1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2000"/>
                                        <p:tgtEl>
                                          <p:spTgt spid="12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3">
            <a:alphaModFix amt="40000"/>
          </a:blip>
          <a:stretch>
            <a:fillRect/>
          </a:stretch>
        </p:blipFill>
        <p:spPr>
          <a:xfrm>
            <a:off x="-151125" y="-46375"/>
            <a:ext cx="10385823" cy="5143500"/>
          </a:xfrm>
          <a:prstGeom prst="rect">
            <a:avLst/>
          </a:prstGeom>
          <a:noFill/>
          <a:ln>
            <a:noFill/>
          </a:ln>
        </p:spPr>
      </p:pic>
      <p:sp>
        <p:nvSpPr>
          <p:cNvPr id="130" name="Google Shape;130;p23"/>
          <p:cNvSpPr txBox="1"/>
          <p:nvPr/>
        </p:nvSpPr>
        <p:spPr>
          <a:xfrm>
            <a:off x="-375225" y="406875"/>
            <a:ext cx="4221900" cy="10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t>Wreath Laying</a:t>
            </a:r>
            <a:endParaRPr b="1" sz="2800"/>
          </a:p>
        </p:txBody>
      </p:sp>
      <p:sp>
        <p:nvSpPr>
          <p:cNvPr id="131" name="Google Shape;131;p23"/>
          <p:cNvSpPr txBox="1"/>
          <p:nvPr/>
        </p:nvSpPr>
        <p:spPr>
          <a:xfrm>
            <a:off x="341475" y="1562000"/>
            <a:ext cx="2788500" cy="22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200">
                <a:solidFill>
                  <a:schemeClr val="dk1"/>
                </a:solidFill>
                <a:latin typeface="Lustria"/>
                <a:ea typeface="Lustria"/>
                <a:cs typeface="Lustria"/>
                <a:sym typeface="Lustria"/>
              </a:rPr>
              <a:t>We will now honour those who died for us with a wreath laying ceremony. </a:t>
            </a:r>
            <a:endParaRPr b="1" sz="2200">
              <a:solidFill>
                <a:schemeClr val="dk1"/>
              </a:solidFill>
              <a:latin typeface="Lustria"/>
              <a:ea typeface="Lustria"/>
              <a:cs typeface="Lustria"/>
              <a:sym typeface="Lustria"/>
            </a:endParaRPr>
          </a:p>
          <a:p>
            <a:pPr indent="0" lvl="0" marL="0" rtl="0" algn="l">
              <a:spcBef>
                <a:spcPts val="0"/>
              </a:spcBef>
              <a:spcAft>
                <a:spcPts val="0"/>
              </a:spcAft>
              <a:buNone/>
            </a:pPr>
            <a:r>
              <a:t/>
            </a:r>
            <a:endParaRPr/>
          </a:p>
        </p:txBody>
      </p:sp>
      <p:pic>
        <p:nvPicPr>
          <p:cNvPr id="132" name="Google Shape;132;p23"/>
          <p:cNvPicPr preferRelativeResize="0"/>
          <p:nvPr/>
        </p:nvPicPr>
        <p:blipFill>
          <a:blip r:embed="rId4">
            <a:alphaModFix/>
          </a:blip>
          <a:stretch>
            <a:fillRect/>
          </a:stretch>
        </p:blipFill>
        <p:spPr>
          <a:xfrm>
            <a:off x="3259467" y="683225"/>
            <a:ext cx="1353051" cy="1804073"/>
          </a:xfrm>
          <a:prstGeom prst="rect">
            <a:avLst/>
          </a:prstGeom>
          <a:noFill/>
          <a:ln>
            <a:noFill/>
          </a:ln>
        </p:spPr>
      </p:pic>
      <p:pic>
        <p:nvPicPr>
          <p:cNvPr id="133" name="Google Shape;133;p23"/>
          <p:cNvPicPr preferRelativeResize="0"/>
          <p:nvPr/>
        </p:nvPicPr>
        <p:blipFill>
          <a:blip r:embed="rId5">
            <a:alphaModFix/>
          </a:blip>
          <a:stretch>
            <a:fillRect/>
          </a:stretch>
        </p:blipFill>
        <p:spPr>
          <a:xfrm>
            <a:off x="4925848" y="677650"/>
            <a:ext cx="1353051" cy="1804068"/>
          </a:xfrm>
          <a:prstGeom prst="rect">
            <a:avLst/>
          </a:prstGeom>
          <a:noFill/>
          <a:ln>
            <a:noFill/>
          </a:ln>
        </p:spPr>
      </p:pic>
      <p:pic>
        <p:nvPicPr>
          <p:cNvPr id="134" name="Google Shape;134;p23"/>
          <p:cNvPicPr preferRelativeResize="0"/>
          <p:nvPr/>
        </p:nvPicPr>
        <p:blipFill>
          <a:blip r:embed="rId6">
            <a:alphaModFix/>
          </a:blip>
          <a:stretch>
            <a:fillRect/>
          </a:stretch>
        </p:blipFill>
        <p:spPr>
          <a:xfrm>
            <a:off x="6454348" y="683225"/>
            <a:ext cx="1353051" cy="1804083"/>
          </a:xfrm>
          <a:prstGeom prst="rect">
            <a:avLst/>
          </a:prstGeom>
          <a:noFill/>
          <a:ln>
            <a:noFill/>
          </a:ln>
        </p:spPr>
      </p:pic>
      <p:pic>
        <p:nvPicPr>
          <p:cNvPr id="135" name="Google Shape;135;p23"/>
          <p:cNvPicPr preferRelativeResize="0"/>
          <p:nvPr/>
        </p:nvPicPr>
        <p:blipFill>
          <a:blip r:embed="rId7">
            <a:alphaModFix/>
          </a:blip>
          <a:stretch>
            <a:fillRect/>
          </a:stretch>
        </p:blipFill>
        <p:spPr>
          <a:xfrm>
            <a:off x="7982848" y="743288"/>
            <a:ext cx="1254593" cy="1672801"/>
          </a:xfrm>
          <a:prstGeom prst="rect">
            <a:avLst/>
          </a:prstGeom>
          <a:noFill/>
          <a:ln>
            <a:noFill/>
          </a:ln>
        </p:spPr>
      </p:pic>
      <p:pic>
        <p:nvPicPr>
          <p:cNvPr id="136" name="Google Shape;136;p23"/>
          <p:cNvPicPr preferRelativeResize="0"/>
          <p:nvPr/>
        </p:nvPicPr>
        <p:blipFill>
          <a:blip r:embed="rId8">
            <a:alphaModFix/>
          </a:blip>
          <a:stretch>
            <a:fillRect/>
          </a:stretch>
        </p:blipFill>
        <p:spPr>
          <a:xfrm>
            <a:off x="3308692" y="2825851"/>
            <a:ext cx="1254601" cy="1672801"/>
          </a:xfrm>
          <a:prstGeom prst="rect">
            <a:avLst/>
          </a:prstGeom>
          <a:noFill/>
          <a:ln>
            <a:noFill/>
          </a:ln>
        </p:spPr>
      </p:pic>
      <p:pic>
        <p:nvPicPr>
          <p:cNvPr id="137" name="Google Shape;137;p23"/>
          <p:cNvPicPr preferRelativeResize="0"/>
          <p:nvPr/>
        </p:nvPicPr>
        <p:blipFill>
          <a:blip r:embed="rId9">
            <a:alphaModFix/>
          </a:blip>
          <a:stretch>
            <a:fillRect/>
          </a:stretch>
        </p:blipFill>
        <p:spPr>
          <a:xfrm>
            <a:off x="4765475" y="2773817"/>
            <a:ext cx="1293627" cy="1724836"/>
          </a:xfrm>
          <a:prstGeom prst="rect">
            <a:avLst/>
          </a:prstGeom>
          <a:noFill/>
          <a:ln>
            <a:noFill/>
          </a:ln>
        </p:spPr>
      </p:pic>
      <p:pic>
        <p:nvPicPr>
          <p:cNvPr id="138" name="Google Shape;138;p23"/>
          <p:cNvPicPr preferRelativeResize="0"/>
          <p:nvPr/>
        </p:nvPicPr>
        <p:blipFill>
          <a:blip r:embed="rId10">
            <a:alphaModFix/>
          </a:blip>
          <a:stretch>
            <a:fillRect/>
          </a:stretch>
        </p:blipFill>
        <p:spPr>
          <a:xfrm>
            <a:off x="6278900" y="2825850"/>
            <a:ext cx="2025677" cy="1519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3000"/>
                                        <p:tgtEl>
                                          <p:spTgt spid="130"/>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3000"/>
                                        <p:tgtEl>
                                          <p:spTgt spid="1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4"/>
          <p:cNvPicPr preferRelativeResize="0"/>
          <p:nvPr/>
        </p:nvPicPr>
        <p:blipFill>
          <a:blip r:embed="rId3">
            <a:alphaModFix amt="50000"/>
          </a:blip>
          <a:stretch>
            <a:fillRect/>
          </a:stretch>
        </p:blipFill>
        <p:spPr>
          <a:xfrm>
            <a:off x="0" y="0"/>
            <a:ext cx="9621401" cy="5044350"/>
          </a:xfrm>
          <a:prstGeom prst="rect">
            <a:avLst/>
          </a:prstGeom>
          <a:noFill/>
          <a:ln>
            <a:noFill/>
          </a:ln>
        </p:spPr>
      </p:pic>
      <p:sp>
        <p:nvSpPr>
          <p:cNvPr id="144" name="Google Shape;144;p24"/>
          <p:cNvSpPr txBox="1"/>
          <p:nvPr/>
        </p:nvSpPr>
        <p:spPr>
          <a:xfrm>
            <a:off x="2696700" y="-76200"/>
            <a:ext cx="3750600" cy="64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t>The Last Post</a:t>
            </a:r>
            <a:endParaRPr b="1" sz="2800"/>
          </a:p>
          <a:p>
            <a:pPr indent="0" lvl="0" marL="0" rtl="0" algn="ctr">
              <a:spcBef>
                <a:spcPts val="0"/>
              </a:spcBef>
              <a:spcAft>
                <a:spcPts val="0"/>
              </a:spcAft>
              <a:buNone/>
            </a:pPr>
            <a:r>
              <a:t/>
            </a:r>
            <a:endParaRPr sz="2800"/>
          </a:p>
        </p:txBody>
      </p:sp>
      <p:sp>
        <p:nvSpPr>
          <p:cNvPr id="145" name="Google Shape;145;p24"/>
          <p:cNvSpPr txBox="1"/>
          <p:nvPr/>
        </p:nvSpPr>
        <p:spPr>
          <a:xfrm>
            <a:off x="201500" y="460050"/>
            <a:ext cx="9144000" cy="44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a:p>
          <a:p>
            <a:pPr indent="0" lvl="0" marL="0" rtl="0" algn="ctr">
              <a:spcBef>
                <a:spcPts val="0"/>
              </a:spcBef>
              <a:spcAft>
                <a:spcPts val="0"/>
              </a:spcAft>
              <a:buNone/>
            </a:pPr>
            <a:r>
              <a:t/>
            </a:r>
            <a:endParaRPr sz="2200"/>
          </a:p>
          <a:p>
            <a:pPr indent="0" lvl="0" marL="0" rtl="0" algn="ctr">
              <a:spcBef>
                <a:spcPts val="0"/>
              </a:spcBef>
              <a:spcAft>
                <a:spcPts val="0"/>
              </a:spcAft>
              <a:buNone/>
            </a:pPr>
            <a:r>
              <a:t/>
            </a:r>
            <a:endParaRPr sz="2200"/>
          </a:p>
        </p:txBody>
      </p:sp>
      <p:pic>
        <p:nvPicPr>
          <p:cNvPr descr="Since the mid-19th century the Last Post has been performed at funeral and military services for all who have given their lives in service of their Nation. With the notes of the Last Post a soldier is able to rest in peace.&#10;&#10;Depuis le milieu du XIXe siècle, la sonnerie aux morts est jouée lors des funérailles et de cérémonies  funèbres impliquant des militaires, un hommage à ceux qui ont donné leur vie au service de leur pays.&#10;L’interprétation de la sonnerie aux morts permet à un militaire de reposer en paix&#10;&#10;Performed by Sgt Gregory Moffat of The Royal Canadian Artillery Band&#10;Interprété par le Sgt Gregory Moffat de La musique de l'Artillerie royale canadienne" id="146" name="Google Shape;146;p24" title="Last Post">
            <a:hlinkClick r:id="rId4"/>
          </p:cNvPr>
          <p:cNvPicPr preferRelativeResize="0"/>
          <p:nvPr/>
        </p:nvPicPr>
        <p:blipFill>
          <a:blip r:embed="rId5">
            <a:alphaModFix/>
          </a:blip>
          <a:stretch>
            <a:fillRect/>
          </a:stretch>
        </p:blipFill>
        <p:spPr>
          <a:xfrm>
            <a:off x="2207100" y="7810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3000"/>
                                        <p:tgtEl>
                                          <p:spTgt spid="14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2500"/>
                                        <p:tgtEl>
                                          <p:spTgt spid="145">
                                            <p:txEl>
                                              <p:pRg end="0" st="0"/>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2500"/>
                                        <p:tgtEl>
                                          <p:spTgt spid="145">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2500"/>
                                        <p:tgtEl>
                                          <p:spTgt spid="14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5"/>
          <p:cNvPicPr preferRelativeResize="0"/>
          <p:nvPr/>
        </p:nvPicPr>
        <p:blipFill>
          <a:blip r:embed="rId3">
            <a:alphaModFix amt="50000"/>
          </a:blip>
          <a:stretch>
            <a:fillRect/>
          </a:stretch>
        </p:blipFill>
        <p:spPr>
          <a:xfrm>
            <a:off x="0" y="0"/>
            <a:ext cx="9621401" cy="5044350"/>
          </a:xfrm>
          <a:prstGeom prst="rect">
            <a:avLst/>
          </a:prstGeom>
          <a:noFill/>
          <a:ln>
            <a:noFill/>
          </a:ln>
        </p:spPr>
      </p:pic>
      <p:pic>
        <p:nvPicPr>
          <p:cNvPr id="152" name="Google Shape;152;p25"/>
          <p:cNvPicPr preferRelativeResize="0"/>
          <p:nvPr/>
        </p:nvPicPr>
        <p:blipFill>
          <a:blip r:embed="rId4">
            <a:alphaModFix/>
          </a:blip>
          <a:stretch>
            <a:fillRect/>
          </a:stretch>
        </p:blipFill>
        <p:spPr>
          <a:xfrm>
            <a:off x="1299925" y="0"/>
            <a:ext cx="6857999"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6"/>
          <p:cNvPicPr preferRelativeResize="0"/>
          <p:nvPr/>
        </p:nvPicPr>
        <p:blipFill>
          <a:blip r:embed="rId3">
            <a:alphaModFix amt="50000"/>
          </a:blip>
          <a:stretch>
            <a:fillRect/>
          </a:stretch>
        </p:blipFill>
        <p:spPr>
          <a:xfrm>
            <a:off x="0" y="0"/>
            <a:ext cx="9621401" cy="5044350"/>
          </a:xfrm>
          <a:prstGeom prst="rect">
            <a:avLst/>
          </a:prstGeom>
          <a:noFill/>
          <a:ln>
            <a:noFill/>
          </a:ln>
        </p:spPr>
      </p:pic>
      <p:pic>
        <p:nvPicPr>
          <p:cNvPr id="158" name="Google Shape;158;p26"/>
          <p:cNvPicPr preferRelativeResize="0"/>
          <p:nvPr/>
        </p:nvPicPr>
        <p:blipFill>
          <a:blip r:embed="rId4">
            <a:alphaModFix/>
          </a:blip>
          <a:stretch>
            <a:fillRect/>
          </a:stretch>
        </p:blipFill>
        <p:spPr>
          <a:xfrm>
            <a:off x="2539112" y="-49575"/>
            <a:ext cx="3857626"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mt="50000"/>
          </a:blip>
          <a:stretch>
            <a:fillRect/>
          </a:stretch>
        </p:blipFill>
        <p:spPr>
          <a:xfrm>
            <a:off x="0" y="49575"/>
            <a:ext cx="9621401" cy="5044350"/>
          </a:xfrm>
          <a:prstGeom prst="rect">
            <a:avLst/>
          </a:prstGeom>
          <a:noFill/>
          <a:ln>
            <a:noFill/>
          </a:ln>
        </p:spPr>
      </p:pic>
      <p:sp>
        <p:nvSpPr>
          <p:cNvPr id="61" name="Google Shape;61;p14"/>
          <p:cNvSpPr txBox="1"/>
          <p:nvPr/>
        </p:nvSpPr>
        <p:spPr>
          <a:xfrm>
            <a:off x="1784725" y="-46375"/>
            <a:ext cx="5639400" cy="8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t>Welcome Message</a:t>
            </a:r>
            <a:endParaRPr b="1" sz="2800"/>
          </a:p>
        </p:txBody>
      </p:sp>
      <p:sp>
        <p:nvSpPr>
          <p:cNvPr id="62" name="Google Shape;62;p14"/>
          <p:cNvSpPr txBox="1"/>
          <p:nvPr/>
        </p:nvSpPr>
        <p:spPr>
          <a:xfrm>
            <a:off x="232950" y="808925"/>
            <a:ext cx="4262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Land Acknowledgement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Mr. Taylor - Opening remarks</a:t>
            </a:r>
            <a:endParaRPr/>
          </a:p>
        </p:txBody>
      </p:sp>
      <p:pic>
        <p:nvPicPr>
          <p:cNvPr id="63" name="Google Shape;63;p14" title="LandAck.mp3">
            <a:hlinkClick r:id="rId4"/>
          </p:cNvPr>
          <p:cNvPicPr preferRelativeResize="0"/>
          <p:nvPr/>
        </p:nvPicPr>
        <p:blipFill>
          <a:blip r:embed="rId5">
            <a:alphaModFix/>
          </a:blip>
          <a:stretch>
            <a:fillRect/>
          </a:stretch>
        </p:blipFill>
        <p:spPr>
          <a:xfrm>
            <a:off x="2279050" y="878150"/>
            <a:ext cx="457200" cy="457200"/>
          </a:xfrm>
          <a:prstGeom prst="rect">
            <a:avLst/>
          </a:prstGeom>
          <a:noFill/>
          <a:ln>
            <a:noFill/>
          </a:ln>
        </p:spPr>
      </p:pic>
      <p:pic>
        <p:nvPicPr>
          <p:cNvPr id="64" name="Google Shape;64;p14" title="WIN_20211111_09_07_56_Pro.mp4">
            <a:hlinkClick r:id="rId6"/>
          </p:cNvPr>
          <p:cNvPicPr preferRelativeResize="0"/>
          <p:nvPr/>
        </p:nvPicPr>
        <p:blipFill>
          <a:blip r:embed="rId7">
            <a:alphaModFix/>
          </a:blip>
          <a:stretch>
            <a:fillRect/>
          </a:stretch>
        </p:blipFill>
        <p:spPr>
          <a:xfrm>
            <a:off x="3794900" y="750675"/>
            <a:ext cx="5639400" cy="4229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35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rotWithShape="1">
          <a:blip r:embed="rId3">
            <a:alphaModFix amt="40000"/>
          </a:blip>
          <a:srcRect b="0" l="-11460" r="11459" t="0"/>
          <a:stretch/>
        </p:blipFill>
        <p:spPr>
          <a:xfrm>
            <a:off x="-1241825" y="0"/>
            <a:ext cx="10385823" cy="5143500"/>
          </a:xfrm>
          <a:prstGeom prst="rect">
            <a:avLst/>
          </a:prstGeom>
          <a:noFill/>
          <a:ln>
            <a:noFill/>
          </a:ln>
        </p:spPr>
      </p:pic>
      <p:sp>
        <p:nvSpPr>
          <p:cNvPr id="70" name="Google Shape;70;p15"/>
          <p:cNvSpPr txBox="1"/>
          <p:nvPr>
            <p:ph type="title"/>
          </p:nvPr>
        </p:nvSpPr>
        <p:spPr>
          <a:xfrm>
            <a:off x="745100" y="254375"/>
            <a:ext cx="7360200" cy="110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900"/>
              <a:t>Remembrance Day Ceremony</a:t>
            </a:r>
            <a:endParaRPr b="1" sz="2900"/>
          </a:p>
          <a:p>
            <a:pPr indent="0" lvl="0" marL="0" rtl="0" algn="ctr">
              <a:spcBef>
                <a:spcPts val="0"/>
              </a:spcBef>
              <a:spcAft>
                <a:spcPts val="0"/>
              </a:spcAft>
              <a:buNone/>
            </a:pPr>
            <a:r>
              <a:rPr b="1" lang="en" sz="2900"/>
              <a:t>Tamworth E.S</a:t>
            </a:r>
            <a:endParaRPr b="1" sz="2900"/>
          </a:p>
          <a:p>
            <a:pPr indent="0" lvl="0" marL="0" rtl="0" algn="ctr">
              <a:spcBef>
                <a:spcPts val="0"/>
              </a:spcBef>
              <a:spcAft>
                <a:spcPts val="0"/>
              </a:spcAft>
              <a:buNone/>
            </a:pPr>
            <a:r>
              <a:rPr lang="en" sz="2900"/>
              <a:t>November 11, 2021</a:t>
            </a:r>
            <a:endParaRPr sz="2900"/>
          </a:p>
        </p:txBody>
      </p:sp>
      <p:pic>
        <p:nvPicPr>
          <p:cNvPr id="71" name="Google Shape;71;p15"/>
          <p:cNvPicPr preferRelativeResize="0"/>
          <p:nvPr/>
        </p:nvPicPr>
        <p:blipFill>
          <a:blip r:embed="rId4">
            <a:alphaModFix/>
          </a:blip>
          <a:stretch>
            <a:fillRect/>
          </a:stretch>
        </p:blipFill>
        <p:spPr>
          <a:xfrm>
            <a:off x="1980625" y="1627500"/>
            <a:ext cx="4688000" cy="351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5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mt="40000"/>
          </a:blip>
          <a:stretch>
            <a:fillRect/>
          </a:stretch>
        </p:blipFill>
        <p:spPr>
          <a:xfrm>
            <a:off x="-287525" y="0"/>
            <a:ext cx="10385823" cy="5143500"/>
          </a:xfrm>
          <a:prstGeom prst="rect">
            <a:avLst/>
          </a:prstGeom>
          <a:noFill/>
          <a:ln>
            <a:noFill/>
          </a:ln>
        </p:spPr>
      </p:pic>
      <p:sp>
        <p:nvSpPr>
          <p:cNvPr id="77" name="Google Shape;77;p16"/>
          <p:cNvSpPr txBox="1"/>
          <p:nvPr/>
        </p:nvSpPr>
        <p:spPr>
          <a:xfrm>
            <a:off x="1784725" y="106025"/>
            <a:ext cx="5639400" cy="8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t>O Canada</a:t>
            </a:r>
            <a:endParaRPr b="1" sz="2800"/>
          </a:p>
        </p:txBody>
      </p:sp>
      <p:pic>
        <p:nvPicPr>
          <p:cNvPr id="78" name="Google Shape;78;p16" title="O' Canada: Breton Education Centre High School Band - Remembrance Day Ceremony 2020-21">
            <a:hlinkClick r:id="rId4"/>
          </p:cNvPr>
          <p:cNvPicPr preferRelativeResize="0"/>
          <p:nvPr/>
        </p:nvPicPr>
        <p:blipFill>
          <a:blip r:embed="rId5">
            <a:alphaModFix/>
          </a:blip>
          <a:stretch>
            <a:fillRect/>
          </a:stretch>
        </p:blipFill>
        <p:spPr>
          <a:xfrm>
            <a:off x="2014325" y="653500"/>
            <a:ext cx="4843675" cy="363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3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mt="40000"/>
          </a:blip>
          <a:stretch>
            <a:fillRect/>
          </a:stretch>
        </p:blipFill>
        <p:spPr>
          <a:xfrm>
            <a:off x="69400" y="0"/>
            <a:ext cx="10385823" cy="5143500"/>
          </a:xfrm>
          <a:prstGeom prst="rect">
            <a:avLst/>
          </a:prstGeom>
          <a:noFill/>
          <a:ln>
            <a:noFill/>
          </a:ln>
        </p:spPr>
      </p:pic>
      <p:sp>
        <p:nvSpPr>
          <p:cNvPr id="84" name="Google Shape;84;p17"/>
          <p:cNvSpPr txBox="1"/>
          <p:nvPr/>
        </p:nvSpPr>
        <p:spPr>
          <a:xfrm>
            <a:off x="1784725" y="29825"/>
            <a:ext cx="5639400" cy="107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t>In Flanders Fields</a:t>
            </a:r>
            <a:endParaRPr b="1" sz="2800"/>
          </a:p>
          <a:p>
            <a:pPr indent="0" lvl="0" marL="0" rtl="0" algn="ctr">
              <a:spcBef>
                <a:spcPts val="0"/>
              </a:spcBef>
              <a:spcAft>
                <a:spcPts val="0"/>
              </a:spcAft>
              <a:buNone/>
            </a:pPr>
            <a:r>
              <a:t/>
            </a:r>
            <a:endParaRPr sz="2800"/>
          </a:p>
        </p:txBody>
      </p:sp>
      <p:pic>
        <p:nvPicPr>
          <p:cNvPr id="85" name="Google Shape;85;p17" title="IMG_3270 (1).MOV">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3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mt="50000"/>
          </a:blip>
          <a:stretch>
            <a:fillRect/>
          </a:stretch>
        </p:blipFill>
        <p:spPr>
          <a:xfrm>
            <a:off x="-74875" y="0"/>
            <a:ext cx="9621401" cy="5044350"/>
          </a:xfrm>
          <a:prstGeom prst="rect">
            <a:avLst/>
          </a:prstGeom>
          <a:noFill/>
          <a:ln>
            <a:noFill/>
          </a:ln>
        </p:spPr>
      </p:pic>
      <p:pic>
        <p:nvPicPr>
          <p:cNvPr descr="Please visit http://terry-kelly.com/digital-download-information for High Resolution Digital Download.  &#10;&#10;On November 11, 1999 Terry Kelly was in a drug store in Dartmouth, Nova Scotia. At 10:55 AM an announcement came over the stores PA asking customers who would still be on the premises at 11:00 AM to give two minutes of silence in respect to the veterans who have sacrificed so much for us.&#10;&#10;Terry was impressed with the stores leadership role in adopting the Legions two minutes of silence initiative. He felt that the stores contribution of educating the public to the importance of remembering was commendable.&#10;&#10;When eleven oclock arrived on that day, an announcement was again made asking for the two minutes of silence to commence. All customers, with the exception of a man who was accompanied by his young child, showed their respect.&#10;&#10;Terrys anger towards the father for trying to engage the stores clerk in conversation and for setting a bad example for his child was channeled into a beautiful piece of work called, A Pittance of Time. Terry later recorded A Pittance of Time and included it on his full-length music CD, The Power of the Dream. &#10;&#10;Thank You to the Royal Canadian Legion Todmorden Branch #10 and Woodbine Height Branch #2 for their participation in the Video. &#10;&#10;http://www.terry-kelly.com" id="91" name="Google Shape;91;p18" title="Terry Kelly - A Pittance of Time     (Official Version)">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mt="50000"/>
          </a:blip>
          <a:stretch>
            <a:fillRect/>
          </a:stretch>
        </p:blipFill>
        <p:spPr>
          <a:xfrm>
            <a:off x="54862" y="0"/>
            <a:ext cx="9144001" cy="5317000"/>
          </a:xfrm>
          <a:prstGeom prst="rect">
            <a:avLst/>
          </a:prstGeom>
          <a:noFill/>
          <a:ln>
            <a:noFill/>
          </a:ln>
        </p:spPr>
      </p:pic>
      <p:sp>
        <p:nvSpPr>
          <p:cNvPr id="97" name="Google Shape;97;p19"/>
          <p:cNvSpPr txBox="1"/>
          <p:nvPr/>
        </p:nvSpPr>
        <p:spPr>
          <a:xfrm>
            <a:off x="1303200" y="118400"/>
            <a:ext cx="6321000" cy="8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t>Canadian Armed Forces Speakers</a:t>
            </a:r>
            <a:endParaRPr b="1" sz="2800"/>
          </a:p>
        </p:txBody>
      </p:sp>
      <p:pic>
        <p:nvPicPr>
          <p:cNvPr id="98" name="Google Shape;98;p19" title="nvwsp-speech-children-kindergarten-grade-2.mp4">
            <a:hlinkClick r:id="rId4"/>
          </p:cNvPr>
          <p:cNvPicPr preferRelativeResize="0"/>
          <p:nvPr/>
        </p:nvPicPr>
        <p:blipFill>
          <a:blip r:embed="rId5">
            <a:alphaModFix/>
          </a:blip>
          <a:stretch>
            <a:fillRect/>
          </a:stretch>
        </p:blipFill>
        <p:spPr>
          <a:xfrm>
            <a:off x="377350" y="1222272"/>
            <a:ext cx="2328676" cy="1746500"/>
          </a:xfrm>
          <a:prstGeom prst="rect">
            <a:avLst/>
          </a:prstGeom>
          <a:noFill/>
          <a:ln>
            <a:noFill/>
          </a:ln>
        </p:spPr>
      </p:pic>
      <p:pic>
        <p:nvPicPr>
          <p:cNvPr id="99" name="Google Shape;99;p19" title="nvwsp-speech-youths-grade-3-6.mp4">
            <a:hlinkClick r:id="rId6"/>
          </p:cNvPr>
          <p:cNvPicPr preferRelativeResize="0"/>
          <p:nvPr/>
        </p:nvPicPr>
        <p:blipFill>
          <a:blip r:embed="rId5">
            <a:alphaModFix/>
          </a:blip>
          <a:stretch>
            <a:fillRect/>
          </a:stretch>
        </p:blipFill>
        <p:spPr>
          <a:xfrm>
            <a:off x="3515300" y="1573000"/>
            <a:ext cx="2223125" cy="1667350"/>
          </a:xfrm>
          <a:prstGeom prst="rect">
            <a:avLst/>
          </a:prstGeom>
          <a:noFill/>
          <a:ln>
            <a:noFill/>
          </a:ln>
        </p:spPr>
      </p:pic>
      <p:pic>
        <p:nvPicPr>
          <p:cNvPr id="100" name="Google Shape;100;p19" title="nvwsp-speech-teens-grade-7-12.mp4">
            <a:hlinkClick r:id="rId7"/>
          </p:cNvPr>
          <p:cNvPicPr preferRelativeResize="0"/>
          <p:nvPr/>
        </p:nvPicPr>
        <p:blipFill>
          <a:blip r:embed="rId5">
            <a:alphaModFix/>
          </a:blip>
          <a:stretch>
            <a:fillRect/>
          </a:stretch>
        </p:blipFill>
        <p:spPr>
          <a:xfrm>
            <a:off x="6423613" y="1222263"/>
            <a:ext cx="2328676" cy="1746518"/>
          </a:xfrm>
          <a:prstGeom prst="rect">
            <a:avLst/>
          </a:prstGeom>
          <a:noFill/>
          <a:ln>
            <a:noFill/>
          </a:ln>
        </p:spPr>
      </p:pic>
      <p:sp>
        <p:nvSpPr>
          <p:cNvPr id="101" name="Google Shape;101;p19"/>
          <p:cNvSpPr txBox="1"/>
          <p:nvPr/>
        </p:nvSpPr>
        <p:spPr>
          <a:xfrm>
            <a:off x="593500" y="3113775"/>
            <a:ext cx="1768200" cy="68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K - GRADE 2</a:t>
            </a:r>
            <a:endParaRPr b="1" sz="2000"/>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p:txBody>
      </p:sp>
      <p:sp>
        <p:nvSpPr>
          <p:cNvPr id="102" name="Google Shape;102;p19"/>
          <p:cNvSpPr txBox="1"/>
          <p:nvPr/>
        </p:nvSpPr>
        <p:spPr>
          <a:xfrm>
            <a:off x="3622021" y="3402100"/>
            <a:ext cx="2009700" cy="68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rPr>
              <a:t>GRADES 3 - 6</a:t>
            </a:r>
            <a:endParaRPr b="1" sz="1800"/>
          </a:p>
        </p:txBody>
      </p:sp>
      <p:sp>
        <p:nvSpPr>
          <p:cNvPr id="103" name="Google Shape;103;p19"/>
          <p:cNvSpPr txBox="1"/>
          <p:nvPr/>
        </p:nvSpPr>
        <p:spPr>
          <a:xfrm>
            <a:off x="6583108" y="3113775"/>
            <a:ext cx="2009700" cy="68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rPr>
              <a:t>GRADES 7 - 8</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3000"/>
                                        <p:tgtEl>
                                          <p:spTgt spid="97"/>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500"/>
                                        <p:tgtEl>
                                          <p:spTgt spid="1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500"/>
                                        <p:tgtEl>
                                          <p:spTgt spid="1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500"/>
                                        <p:tgtEl>
                                          <p:spTgt spid="10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3842125" y="1375725"/>
            <a:ext cx="5377626" cy="3767775"/>
          </a:xfrm>
          <a:prstGeom prst="rect">
            <a:avLst/>
          </a:prstGeom>
          <a:noFill/>
          <a:ln>
            <a:noFill/>
          </a:ln>
        </p:spPr>
      </p:pic>
      <p:pic>
        <p:nvPicPr>
          <p:cNvPr descr="&quot;Highway of Heroes&quot;, was co-written and co-produced by The Trews and Gordie Johnson (Big Sugar) and was inspired by the 2006 death of Captain Nichola Goddard from The Trews' hometown of Antigonish, NS. Canada's Highway of Heroes, is the section of the MacDonald-Cartier freeway named to honour those who have sacrificed all in service of country.  &#10; &#10;You can purchase &quot;Highway of Heroes&quot; world-wide exclusively via iTunes. http://bit.ly/dbVi6d  &#10; &#10;Net proceeds from sales will benefit the Canadian Hero Fund ( http://www.herofund.ca ), an organization that assists the families of Canadian military personnel through academic scholarships.  &#10; &#10;The video was directed by Tim Martin.&#10;&#10;Join our Patreon here: https://www.patreon.com/thetrews" id="109" name="Google Shape;109;p20" title="The Trews - Highway of Heroes">
            <a:hlinkClick r:id="rId4"/>
          </p:cNvPr>
          <p:cNvPicPr preferRelativeResize="0"/>
          <p:nvPr/>
        </p:nvPicPr>
        <p:blipFill>
          <a:blip r:embed="rId5">
            <a:alphaModFix/>
          </a:blip>
          <a:stretch>
            <a:fillRect/>
          </a:stretch>
        </p:blipFill>
        <p:spPr>
          <a:xfrm>
            <a:off x="0" y="0"/>
            <a:ext cx="4876325" cy="3657225"/>
          </a:xfrm>
          <a:prstGeom prst="rect">
            <a:avLst/>
          </a:prstGeom>
          <a:noFill/>
          <a:ln>
            <a:noFill/>
          </a:ln>
        </p:spPr>
      </p:pic>
      <p:sp>
        <p:nvSpPr>
          <p:cNvPr id="110" name="Google Shape;110;p20"/>
          <p:cNvSpPr txBox="1"/>
          <p:nvPr/>
        </p:nvSpPr>
        <p:spPr>
          <a:xfrm>
            <a:off x="4952525" y="141350"/>
            <a:ext cx="3978600" cy="107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t>Highway of Heroes</a:t>
            </a:r>
            <a:endParaRPr b="1" sz="2800"/>
          </a:p>
          <a:p>
            <a:pPr indent="0" lvl="0" marL="0" rtl="0" algn="ctr">
              <a:spcBef>
                <a:spcPts val="0"/>
              </a:spcBef>
              <a:spcAft>
                <a:spcPts val="0"/>
              </a:spcAft>
              <a:buNone/>
            </a:pPr>
            <a:r>
              <a:rPr lang="en" sz="2800"/>
              <a:t>The Trews</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3000"/>
                                        <p:tgtEl>
                                          <p:spTgt spid="11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3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446147" y="-437300"/>
            <a:ext cx="9921423" cy="5580799"/>
          </a:xfrm>
          <a:prstGeom prst="rect">
            <a:avLst/>
          </a:prstGeom>
          <a:noFill/>
          <a:ln>
            <a:noFill/>
          </a:ln>
        </p:spPr>
      </p:pic>
      <p:pic>
        <p:nvPicPr>
          <p:cNvPr descr="RIP WO Patrice Vincent/CPL Nathan Cirillo. This is a video I made of all 158 Canadian soldiers that died in the line of duty from 2002 - 2011 in Afghanistan, serving their country. Lest we forget these brave men and woman who sacrificed their lives.&#10;&#10;Link to the National Defence page contains more information of the Canadians.&#10;http://www.forces.gc.ca/site/news-nouvelles/fallen-disparus/index-eng.asp&#10;&#10;&#10;&#10;&#10;&#10;Pictures are in order of the Names Below, starting from the top.&#10;&#10;&#10;Private Nathan Smith &#10;Private Richard Green &#10;Corporal Ainsworth Dyer&#10;Sergeant Marc D. Léger&#10;Sergeant Robert Alan Short&#10;Corporal Robbie Christopher Beerenfenger&#10;Corporal Jamie Brendan Murphy&#10;Private Braun Scott Woodfield&#10;Corporal Paul Davis&#10;Master Corporal Timothy Wilson&#10;Private Robert Costall&#10;Lieutenant William Turner&#10;Corporal Randy Payne &#10;Bombardier Myles Stanley John Mansell &#10;Corporal Matthew David James Dinning&#10;Captain Nichola Kathleen Sarah Goddard, MSM &#10;Corporal Anthony Joseph Boneca&#10;Corporal Jason Patrick Warren&#10;Corporal Francisco Gomez, CD&#10;Corporal Christopher Jonathan Reid, CD &#10;Corporal Bryce Jeffrey Keller&#10;Sergeant Vaughan Ingram &#10;Private Kevin Dallaire&#10;Master Corporal Raymond Arndt&#10;Master Corporal Jeffrey Scott Walsh&#10;Corporal Andrew James Eykelenboom&#10;Corporal David Braun&#10;Sergeant Shane Stachnik&#10;Warrant Officer Richard Francis Nolan, CD &#10;Warrant Officer Frank Robert Mellish, CD&#10;Private William Jonathan James Cushley&#10;Private Mark Anthony Graham &#10;Corporal Keith Morley, CD&#10;Corporal Shane Keating&#10;Private David Byers&#10;Corporal Glen Arnold, CD&#10;Private Josh Klukie &#10;Corporal Robert Thomas James Mitchel&#10;Sergeant Craig Paul Gillam, CD&#10;Trooper Mark Andrew Wilson&#10;Private Blake Neil Williamson&#10;Sergeant Darcy Scott Tedford, CD &#10;Corporal Albert Storm, CD&#10;Chief Warrant Officer Robert Girouard, CD&#10;Corporal Kevin Megeney&#10;Private Kevin Vincent Kennedy&#10;Private David Robert Greenslade&#10;Corporal Aaron Edward Williams&#10;Corporal Christopher Paul Stannix&#10;Corporal Brent Donald Poland&#10;Sergeant Donald Lucas&#10;Trooper Patrick James Pentland&#10;Master Corporal Allan Stewart&#10;Master Corporal Anthony Klumpenhouwer&#10;Corporal Matthew McCully&#10;Master Corporal Darrell Jason Priede&#10;Trooper Darryl Caswell&#10;Private Joel Wiebe&#10;Corporal Stephen Frederick Bouzane&#10;Sergeant Christos Karigiannis&#10;Private Lane William Thomas Watkins&#10;Corporal Cole D. Bartsch&#10;Master Corporal Colin Stuart Francis Bason&#10;Captain Matthew Johnathan Dawe&#10;Corporal Jordan Anderson&#10;Captain Jefferson Clifford Francis&#10;Private Simon Longtin&#10;Master Warrant Officer Mario Mercier&#10;Master Corporal Christian Duchesne&#10;Major Raymond Mark Ruckpaul&#10;Corporal Nathan Hornburg&#10;Corporal Nicolas R. Beauchamp&#10;Private Michel Jr. Lévesque&#10;Gunner Jonathan Dion&#10;Corporal Éric Labbé&#10;Warrant Officer Hani Massouh&#10;Trooper Richard Renaud&#10;Corporal Étienne Gonthier&#10;Trooper Michael Y. Hayakaze&#10;Bombardier Jérémie Ouellet&#10;Sergeant Jason Boyes&#10;Private Terry John Street&#10;Corporal Michael Starker&#10;Captain Richard Steven Leary&#10;Captain Jonathan (Jon) Sutherland Snyder&#10;Corporal Brendan Anthony Downey&#10;Private Colin William Wilmot&#10;Corporal James (Jim) Hayward Arnal&#10;Master Corporal Joshua Brian Roberts&#10;Master Cpl Erin Doyle&#10;Sergeant Shawn Allen Eades&#10;Corporal Dustin Roy Robert Joseph Wasden&#10;Sapper Stephan John Stock&#10;Private Chadwick James Horn&#10;Corporal Michael James Alexander Seggie&#10;Corporal Andrew Paul Grenon&#10;Sergeant Prescott Shipway&#10;Private Demetrios Diplaros&#10;Corporal Mark Robert McLaren&#10;Warrant Officer Robert Wilson&#10;Private John Michael Roy Curwin&#10;Private Justin Peter Jones&#10;Cpl. Thomas James Hamilton&#10;Private Michael Freeman&#10;Warrant Officer Gaétan Roberge&#10;Sergeant Gregory John Kruse&#10;Trooper Brian Richard Good&#10;Sapper Sean David Greenfield&#10;Corporal Kenneth Chad O'Quinn&#10;Corporal Dany Olivier Fortin&#10;Warrant Officer Dennis Raymond Brown&#10;Trooper Marc Diab&#10;Trooper Corey Joseph Hayes&#10;Trooper Jack Bouthillier&#10;Corporal Tyler Crooks&#10;Master Corporal Scott Francis Vernelli&#10;Corporal Karine Blais&#10;Major Michelle Mendes&#10;Private Alexandre Péloquin&#10;Corporal Martin Dubé&#10;Corporal Nicholas Bulger&#10;Master Corporal Charles-Philippe Michaud&#10;Corporal Martin Joannette&#10;Master Corporal Patrice Audet&#10;Private Sébastien Courcy&#10;Corporal Christian Bobbitt&#10;Sapper Matthieu Allard&#10;Major Yannick Pépin&#10;Corporal Jean-François Drouin&#10;Private Patrick Lormand&#10;Corporal Jonathan Couturier&#10;Lieutenant Justin Boyes&#10;Sapper Steven Marshall&#10;Lieutenant Andrew Richard Nuttall&#10;Sergeant George Miok&#10;Sergeant Kirk Taylor&#10;Corporal Zachery McCormack&#10;Private Garrett William Chidley&#10;Sergeant John Faught&#10;Captain Frank Paul&#10;Corporal Joshua Caleb Baker&#10;Corporal Darren James Fitzpatrick&#10;Private Tyler William Todd&#10;Petty Officer Second Class Craig Blake&#10;Private Kevin Thomas McKay&#10;Colonel Geoff Parker&#10;Trooper Larry Rudd&#10;Sergeant Martin Goudreault&#10;Sergeant James Patrick MacNeil&#10;Private Andrew Miller&#10;Master Corporal Kristal Giesebrecht&#10;Sapper Brian Collier&#10;Corporal Brian Pinksen&#10;Corporal Steve Martin&#10;Corporal Yannick Scherrer&#10;Bombardier Karl Manning&#10;Master Corporal Francis Roy&#10;Master Corporal Byron Garth Greff" id="116" name="Google Shape;116;p21" title="Fallen Canadian Soldiers from War in Afghanistan - Lest we Forget 2014">
            <a:hlinkClick r:id="rId4"/>
          </p:cNvPr>
          <p:cNvPicPr preferRelativeResize="0"/>
          <p:nvPr/>
        </p:nvPicPr>
        <p:blipFill>
          <a:blip r:embed="rId5">
            <a:alphaModFix/>
          </a:blip>
          <a:stretch>
            <a:fillRect/>
          </a:stretch>
        </p:blipFill>
        <p:spPr>
          <a:xfrm>
            <a:off x="2286000" y="93675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